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3"/>
    <p:sldId id="257" r:id="rId4"/>
    <p:sldId id="360" r:id="rId5"/>
    <p:sldId id="327" r:id="rId6"/>
    <p:sldId id="328" r:id="rId7"/>
    <p:sldId id="318" r:id="rId8"/>
    <p:sldId id="323" r:id="rId9"/>
    <p:sldId id="289" r:id="rId10"/>
    <p:sldId id="290" r:id="rId11"/>
    <p:sldId id="335" r:id="rId12"/>
    <p:sldId id="320" r:id="rId13"/>
    <p:sldId id="348" r:id="rId14"/>
    <p:sldId id="350" r:id="rId15"/>
    <p:sldId id="324" r:id="rId16"/>
    <p:sldId id="291" r:id="rId17"/>
    <p:sldId id="310" r:id="rId18"/>
    <p:sldId id="325" r:id="rId19"/>
    <p:sldId id="287" r:id="rId20"/>
    <p:sldId id="326" r:id="rId21"/>
    <p:sldId id="339" r:id="rId22"/>
    <p:sldId id="340" r:id="rId23"/>
    <p:sldId id="351" r:id="rId24"/>
    <p:sldId id="352" r:id="rId25"/>
    <p:sldId id="321" r:id="rId26"/>
    <p:sldId id="353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8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26" autoAdjust="0"/>
    <p:restoredTop sz="94660"/>
  </p:normalViewPr>
  <p:slideViewPr>
    <p:cSldViewPr>
      <p:cViewPr varScale="1">
        <p:scale>
          <a:sx n="68" d="100"/>
          <a:sy n="68" d="100"/>
        </p:scale>
        <p:origin x="157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-593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GIF>
</file>

<file path=ppt/media/image3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noFill/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635" y="152400"/>
            <a:ext cx="8229600" cy="7921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noFill/>
        </p:spPr>
        <p:txBody>
          <a:bodyPr anchor="t"/>
          <a:lstStyle>
            <a:lvl1pPr algn="l">
              <a:defRPr sz="4000" b="1" cap="all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98550"/>
            <a:ext cx="4038600" cy="502761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98548"/>
            <a:ext cx="4038600" cy="502761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92162"/>
          </a:xfrm>
          <a:noFill/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noFill/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noFill/>
        </p:spPr>
        <p:txBody>
          <a:bodyPr anchor="b"/>
          <a:lstStyle>
            <a:lvl1pPr algn="l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43000"/>
            <a:ext cx="8229600" cy="49831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6.m4a"/><Relationship Id="rId2" Type="http://schemas.openxmlformats.org/officeDocument/2006/relationships/audio" Target="../media/media16.m4a"/><Relationship Id="rId1" Type="http://schemas.openxmlformats.org/officeDocument/2006/relationships/image" Target="../media/image3.GIF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4.m4a"/><Relationship Id="rId1" Type="http://schemas.openxmlformats.org/officeDocument/2006/relationships/audio" Target="../media/media24.m4a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5.m4a"/><Relationship Id="rId1" Type="http://schemas.openxmlformats.org/officeDocument/2006/relationships/audio" Target="../media/media25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6.m4a"/><Relationship Id="rId2" Type="http://schemas.openxmlformats.org/officeDocument/2006/relationships/audio" Target="../media/media6.m4a"/><Relationship Id="rId1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Structures and Algorithms:</a:t>
            </a:r>
            <a:br>
              <a:rPr lang="en-US" dirty="0"/>
            </a:br>
            <a:r>
              <a:rPr lang="en-US" dirty="0"/>
              <a:t>Dynamic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ICS 340</a:t>
            </a:r>
            <a:endParaRPr lang="en-US" dirty="0"/>
          </a:p>
          <a:p>
            <a:r>
              <a:rPr lang="en-US" dirty="0"/>
              <a:t>(</a:t>
            </a:r>
            <a:r>
              <a:rPr lang="en-US" dirty="0" err="1"/>
              <a:t>Cormen</a:t>
            </a:r>
            <a:r>
              <a:rPr lang="en-US" dirty="0"/>
              <a:t>, Chapter 15)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66"/>
    </mc:Choice>
    <mc:Fallback>
      <p:transition spd="slow" advTm="17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528" y="0"/>
            <a:ext cx="8229600" cy="792162"/>
          </a:xfrm>
        </p:spPr>
        <p:txBody>
          <a:bodyPr/>
          <a:lstStyle/>
          <a:p>
            <a:r>
              <a:rPr lang="en-US" dirty="0"/>
              <a:t>Greedy Rod Cutting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528" y="809605"/>
            <a:ext cx="8229600" cy="4830763"/>
          </a:xfrm>
        </p:spPr>
        <p:txBody>
          <a:bodyPr/>
          <a:lstStyle/>
          <a:p>
            <a:r>
              <a:rPr lang="en-US" dirty="0"/>
              <a:t>One greedy algorithm tells us to cut the rod into the piece with the highest unit price, and the remainder.</a:t>
            </a:r>
            <a:endParaRPr lang="en-US" dirty="0"/>
          </a:p>
          <a:p>
            <a:pPr lvl="1"/>
            <a:r>
              <a:rPr lang="en-US" dirty="0"/>
              <a:t>A piece of length 6 and one of length 4.</a:t>
            </a:r>
            <a:endParaRPr lang="en-US" dirty="0"/>
          </a:p>
          <a:p>
            <a:pPr lvl="2"/>
            <a:r>
              <a:rPr lang="en-US" dirty="0"/>
              <a:t>Highest unit price is for a rod of length 6.</a:t>
            </a:r>
            <a:endParaRPr lang="en-US" dirty="0"/>
          </a:p>
          <a:p>
            <a:pPr lvl="1"/>
            <a:r>
              <a:rPr lang="en-US" dirty="0"/>
              <a:t>Might further cut the length 4 piece into a 3 and a 1.</a:t>
            </a:r>
            <a:endParaRPr lang="en-US" dirty="0"/>
          </a:p>
          <a:p>
            <a:pPr lvl="2"/>
            <a:r>
              <a:rPr lang="en-US" dirty="0"/>
              <a:t>Highest unit price is with 3.</a:t>
            </a:r>
            <a:endParaRPr lang="en-US" dirty="0"/>
          </a:p>
          <a:p>
            <a:pPr lvl="2"/>
            <a:r>
              <a:rPr lang="en-US" dirty="0"/>
              <a:t>Although 2 &amp; 2 looks better after even a cursory glance.</a:t>
            </a:r>
            <a:endParaRPr lang="en-US" dirty="0"/>
          </a:p>
          <a:p>
            <a:pPr lvl="2"/>
            <a:r>
              <a:rPr lang="en-US" dirty="0"/>
              <a:t>Clearly, this won’t be an optimal solution.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381005" y="4074367"/>
          <a:ext cx="8153395" cy="154326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5"/>
              </a:tblGrid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length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Price p(n)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unit price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2.43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Ink 4"/>
          <p:cNvSpPr/>
          <p:nvPr/>
        </p:nvSpPr>
        <p:spPr bwMode="auto">
          <a:xfrm>
            <a:off x="2064240" y="5343840"/>
            <a:ext cx="3577680" cy="5011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978"/>
    </mc:Choice>
    <mc:Fallback>
      <p:transition spd="slow" advTm="69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528" y="0"/>
            <a:ext cx="8229600" cy="792162"/>
          </a:xfrm>
        </p:spPr>
        <p:txBody>
          <a:bodyPr/>
          <a:lstStyle/>
          <a:p>
            <a:r>
              <a:rPr lang="en-US" dirty="0"/>
              <a:t>Optimal Rod Cutting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528" y="809605"/>
            <a:ext cx="8229600" cy="5514995"/>
          </a:xfrm>
        </p:spPr>
        <p:txBody>
          <a:bodyPr/>
          <a:lstStyle/>
          <a:p>
            <a:r>
              <a:rPr lang="en-US" dirty="0"/>
              <a:t>You can find the maximum revenue by trying every possible set of rod lengths that add up to 10.</a:t>
            </a:r>
            <a:endParaRPr lang="en-US" dirty="0"/>
          </a:p>
          <a:p>
            <a:r>
              <a:rPr lang="en-US" dirty="0"/>
              <a:t>The maximum revenue is found by cutting the rod into two pieces of length 5, as shown next.</a:t>
            </a:r>
            <a:endParaRPr lang="en-US" dirty="0"/>
          </a:p>
          <a:p>
            <a:r>
              <a:rPr lang="en-US" dirty="0"/>
              <a:t>A recursive brute force approach such as this will always give the optimal answer.</a:t>
            </a:r>
            <a:endParaRPr lang="en-US" dirty="0"/>
          </a:p>
          <a:p>
            <a:r>
              <a:rPr lang="en-US" dirty="0"/>
              <a:t>And it can be sped up by dynamic programming.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3528" y="4800599"/>
          <a:ext cx="8153398" cy="152400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</a:tblGrid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length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price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670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unit price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2.43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5" name="Ink 4"/>
          <p:cNvSpPr/>
          <p:nvPr/>
        </p:nvSpPr>
        <p:spPr bwMode="auto">
          <a:xfrm>
            <a:off x="4396320" y="4510440"/>
            <a:ext cx="823320" cy="216324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716"/>
    </mc:Choice>
    <mc:Fallback>
      <p:transition spd="slow" advTm="577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Rod Cutting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</p:nvPr>
        </p:nvGraphicFramePr>
        <p:xfrm>
          <a:off x="457197" y="1098562"/>
          <a:ext cx="2937168" cy="56769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67146"/>
                <a:gridCol w="367146"/>
                <a:gridCol w="367146"/>
                <a:gridCol w="367146"/>
                <a:gridCol w="367146"/>
                <a:gridCol w="367146"/>
                <a:gridCol w="367146"/>
                <a:gridCol w="367146"/>
              </a:tblGrid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25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25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25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22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25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23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20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26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26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27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24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21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28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FFF80"/>
                    </a:solidFill>
                  </a:tcPr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24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27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24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25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22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19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513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23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</p:nvPr>
        </p:nvGraphicFramePr>
        <p:xfrm>
          <a:off x="4648200" y="1127141"/>
          <a:ext cx="4191000" cy="56483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  <a:gridCol w="381000"/>
              </a:tblGrid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20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23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20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18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15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25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26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23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20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24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21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18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15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25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22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>
                          <a:effectLst/>
                        </a:rPr>
                        <a:t>19</a:t>
                      </a:r>
                      <a:endParaRPr lang="en-US" sz="18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16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 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13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  <a:tr h="29728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u="none" strike="noStrike" dirty="0">
                          <a:effectLst/>
                        </a:rPr>
                        <a:t>10</a:t>
                      </a:r>
                      <a:endParaRPr lang="en-US" sz="18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364"/>
    </mc:Choice>
    <mc:Fallback>
      <p:transition spd="slow" advTm="41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3528" y="3429000"/>
          <a:ext cx="8153398" cy="152400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  <a:gridCol w="741218"/>
              </a:tblGrid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length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426934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price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67013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unit price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2.43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528" y="0"/>
            <a:ext cx="8229600" cy="792162"/>
          </a:xfrm>
        </p:spPr>
        <p:txBody>
          <a:bodyPr/>
          <a:lstStyle/>
          <a:p>
            <a:r>
              <a:rPr lang="en-US" dirty="0"/>
              <a:t>Rod Cutting - Approach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528" y="809605"/>
            <a:ext cx="8229600" cy="4830763"/>
          </a:xfrm>
        </p:spPr>
        <p:txBody>
          <a:bodyPr/>
          <a:lstStyle/>
          <a:p>
            <a:r>
              <a:rPr lang="en-US" dirty="0"/>
              <a:t>You have to pick the </a:t>
            </a:r>
            <a:r>
              <a:rPr lang="en-US" u="sng" dirty="0"/>
              <a:t>correct</a:t>
            </a:r>
            <a:r>
              <a:rPr lang="en-US" dirty="0"/>
              <a:t> recursive formulation of the problem.</a:t>
            </a:r>
            <a:endParaRPr lang="en-US" dirty="0"/>
          </a:p>
          <a:p>
            <a:r>
              <a:rPr lang="en-US" dirty="0"/>
              <a:t>You have to pick the </a:t>
            </a:r>
            <a:r>
              <a:rPr lang="en-US" u="sng" dirty="0"/>
              <a:t>correct</a:t>
            </a:r>
            <a:r>
              <a:rPr lang="en-US" dirty="0"/>
              <a:t> dynamic programming approach to speed it up.</a:t>
            </a:r>
            <a:endParaRPr lang="en-US" dirty="0"/>
          </a:p>
          <a:p>
            <a:pPr lvl="1"/>
            <a:r>
              <a:rPr lang="en-US" dirty="0"/>
              <a:t>In general, dynamic programming algorithms are tricky to design but make for short programs.</a:t>
            </a:r>
            <a:endParaRPr lang="en-US" dirty="0"/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89"/>
    </mc:Choice>
    <mc:Fallback>
      <p:transition spd="slow" advTm="30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Formulation - Fibonacci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formulation of the recursive Fibonacci Number calculation problem is obviously the definition itself:</a:t>
            </a:r>
            <a:endParaRPr lang="en-US" dirty="0"/>
          </a:p>
          <a:p>
            <a:pPr lvl="1"/>
            <a:r>
              <a:rPr lang="en-US" dirty="0"/>
              <a:t>Fib(0) = 1</a:t>
            </a:r>
            <a:endParaRPr lang="en-US" dirty="0"/>
          </a:p>
          <a:p>
            <a:pPr lvl="1"/>
            <a:r>
              <a:rPr lang="en-US" dirty="0"/>
              <a:t>Fib(1) = 1</a:t>
            </a:r>
            <a:endParaRPr lang="en-US" dirty="0"/>
          </a:p>
          <a:p>
            <a:pPr lvl="1"/>
            <a:r>
              <a:rPr lang="en-US" dirty="0"/>
              <a:t>Fib(n) = Fib(n-1) + Fib(n-2), n &gt; 1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06"/>
    </mc:Choice>
    <mc:Fallback>
      <p:transition spd="slow" advTm="33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dynamic programming solution is usually a brute force recursive solution modified to make it faster.  </a:t>
            </a:r>
            <a:endParaRPr lang="en-US" dirty="0"/>
          </a:p>
          <a:p>
            <a:r>
              <a:rPr lang="en-US" dirty="0"/>
              <a:t>Normally this is done by saving intermediate results of calculations so that they can be reused.</a:t>
            </a:r>
            <a:endParaRPr lang="en-US" dirty="0"/>
          </a:p>
          <a:p>
            <a:pPr lvl="1"/>
            <a:r>
              <a:rPr lang="en-US" dirty="0"/>
              <a:t>Make $0.75 change</a:t>
            </a:r>
            <a:endParaRPr lang="en-US" dirty="0"/>
          </a:p>
          <a:p>
            <a:pPr lvl="1"/>
            <a:r>
              <a:rPr lang="en-US" dirty="0"/>
              <a:t>Quarter + $0.50, OR Dime + $0.65, OR Nickel + $0.70.</a:t>
            </a:r>
            <a:endParaRPr lang="en-US" dirty="0"/>
          </a:p>
          <a:p>
            <a:pPr lvl="1"/>
            <a:r>
              <a:rPr lang="en-US" dirty="0"/>
              <a:t>2 Nickels + $0.65</a:t>
            </a:r>
            <a:endParaRPr lang="en-US" dirty="0"/>
          </a:p>
          <a:p>
            <a:r>
              <a:rPr lang="en-US" dirty="0"/>
              <a:t>Basically, in some recursive algorithms you may end up making the same recursive call more than once. </a:t>
            </a:r>
            <a:endParaRPr lang="en-US" dirty="0"/>
          </a:p>
          <a:p>
            <a:r>
              <a:rPr lang="en-US" dirty="0"/>
              <a:t>If you can replace the recursive calls after the first one with table lookups, you have sped up the algorithm.  </a:t>
            </a:r>
            <a:endParaRPr lang="en-US" dirty="0"/>
          </a:p>
          <a:p>
            <a:r>
              <a:rPr lang="en-US" dirty="0"/>
              <a:t>That’s dynamic programming in a nutshell.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32"/>
    </mc:Choice>
    <mc:Fallback>
      <p:transition spd="slow" advTm="56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Subproblem</a:t>
            </a:r>
            <a:r>
              <a:rPr lang="en-US" dirty="0"/>
              <a:t>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190999"/>
          </a:xfrm>
        </p:spPr>
        <p:txBody>
          <a:bodyPr>
            <a:normAutofit/>
          </a:bodyPr>
          <a:lstStyle/>
          <a:p>
            <a:r>
              <a:rPr lang="en-US" dirty="0"/>
              <a:t>To see the recursion, some people like to draw a “</a:t>
            </a:r>
            <a:r>
              <a:rPr lang="en-US" dirty="0" err="1"/>
              <a:t>subproblem</a:t>
            </a:r>
            <a:r>
              <a:rPr lang="en-US" dirty="0"/>
              <a:t> graph”.</a:t>
            </a:r>
            <a:endParaRPr lang="en-US" dirty="0"/>
          </a:p>
          <a:p>
            <a:r>
              <a:rPr lang="en-US" dirty="0"/>
              <a:t>This is a </a:t>
            </a:r>
            <a:r>
              <a:rPr lang="en-US" dirty="0" err="1"/>
              <a:t>subproblem</a:t>
            </a:r>
            <a:r>
              <a:rPr lang="en-US" dirty="0"/>
              <a:t> graph for calculating the Fibonacci numbers</a:t>
            </a:r>
            <a:endParaRPr lang="en-US" i="1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276600"/>
            <a:ext cx="6867525" cy="923925"/>
          </a:xfrm>
          <a:prstGeom prst="rect">
            <a:avLst/>
          </a:prstGeom>
        </p:spPr>
      </p:pic>
      <p:sp>
        <p:nvSpPr>
          <p:cNvPr id="5" name="Ink 4"/>
          <p:cNvSpPr/>
          <p:nvPr/>
        </p:nvSpPr>
        <p:spPr bwMode="auto">
          <a:xfrm>
            <a:off x="5491440" y="3842280"/>
            <a:ext cx="2089440" cy="6264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98"/>
    </mc:Choice>
    <mc:Fallback>
      <p:transition spd="slow" advTm="41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Brute Force Fibonacci Number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Fib( n ) {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( ( n == 0 ) || ( n == 1 ) )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1;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Fib(n-1) + Fib(n-2);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4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T(n) = T(n-1) + T(n-2) + </a:t>
            </a:r>
            <a:r>
              <a:rPr lang="en-US" dirty="0">
                <a:cs typeface="Courier New" panose="02070309020205020404" pitchFamily="49" charset="0"/>
                <a:sym typeface="Symbol" panose="05050102010706020507" pitchFamily="18" charset="2"/>
              </a:rPr>
              <a:t></a:t>
            </a:r>
            <a:r>
              <a:rPr lang="en-US" dirty="0">
                <a:cs typeface="Courier New" panose="02070309020205020404" pitchFamily="49" charset="0"/>
              </a:rPr>
              <a:t>(1).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Lots of recursive calls.</a:t>
            </a:r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This takes exponential time.</a:t>
            </a:r>
            <a:endParaRPr lang="en-US" dirty="0">
              <a:cs typeface="Courier New" panose="02070309020205020404" pitchFamily="49" charset="0"/>
            </a:endParaRPr>
          </a:p>
        </p:txBody>
      </p:sp>
      <p:sp>
        <p:nvSpPr>
          <p:cNvPr id="4" name="Ink 3"/>
          <p:cNvSpPr/>
          <p:nvPr/>
        </p:nvSpPr>
        <p:spPr bwMode="auto">
          <a:xfrm>
            <a:off x="838080" y="1727280"/>
            <a:ext cx="5341680" cy="27158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505"/>
    </mc:Choice>
    <mc:Fallback>
      <p:transition spd="slow" advTm="60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Speeding Up The Recursion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we have a way to find the optimal solution in exponential time.</a:t>
            </a:r>
            <a:endParaRPr lang="en-US" dirty="0"/>
          </a:p>
          <a:p>
            <a:pPr lvl="1"/>
            <a:r>
              <a:rPr lang="en-US" dirty="0"/>
              <a:t>This isn’t really helpful.</a:t>
            </a:r>
            <a:endParaRPr lang="en-US" dirty="0"/>
          </a:p>
          <a:p>
            <a:r>
              <a:rPr lang="en-US" dirty="0"/>
              <a:t>But there are two ways to make these polynomial:</a:t>
            </a:r>
            <a:endParaRPr lang="en-US" dirty="0"/>
          </a:p>
          <a:p>
            <a:pPr lvl="1"/>
            <a:r>
              <a:rPr lang="en-US" dirty="0"/>
              <a:t>Top down </a:t>
            </a:r>
            <a:r>
              <a:rPr lang="en-US" i="1" dirty="0" err="1"/>
              <a:t>memoization</a:t>
            </a:r>
            <a:endParaRPr lang="en-US" i="1" dirty="0"/>
          </a:p>
          <a:p>
            <a:pPr lvl="1"/>
            <a:r>
              <a:rPr lang="en-US" dirty="0"/>
              <a:t>Bottom up </a:t>
            </a:r>
            <a:r>
              <a:rPr lang="en-US" i="1" dirty="0"/>
              <a:t>tabulation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61"/>
    </mc:Choice>
    <mc:Fallback>
      <p:transition spd="slow" advTm="41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887" y="0"/>
            <a:ext cx="8229600" cy="792162"/>
          </a:xfrm>
        </p:spPr>
        <p:txBody>
          <a:bodyPr/>
          <a:lstStyle/>
          <a:p>
            <a:r>
              <a:rPr lang="en-US" dirty="0"/>
              <a:t>Bottom up – Fibonacci numbers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867400"/>
          </a:xfrm>
        </p:spPr>
        <p:txBody>
          <a:bodyPr/>
          <a:lstStyle/>
          <a:p>
            <a:r>
              <a:rPr lang="en-US" dirty="0"/>
              <a:t>Make a table and work upwards.  Calculating each additional Fibonacci number takes constant time (one addition).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752602" y="1805781"/>
          <a:ext cx="595883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849"/>
                <a:gridCol w="629455"/>
                <a:gridCol w="629455"/>
                <a:gridCol w="559515"/>
                <a:gridCol w="629455"/>
                <a:gridCol w="559515"/>
                <a:gridCol w="559515"/>
                <a:gridCol w="559515"/>
                <a:gridCol w="5035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Fib(n)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719620" y="2777911"/>
          <a:ext cx="595883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849"/>
                <a:gridCol w="629455"/>
                <a:gridCol w="629455"/>
                <a:gridCol w="559515"/>
                <a:gridCol w="629455"/>
                <a:gridCol w="559515"/>
                <a:gridCol w="559515"/>
                <a:gridCol w="559515"/>
                <a:gridCol w="5035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Fib(n)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719620" y="3714390"/>
          <a:ext cx="595883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849"/>
                <a:gridCol w="629455"/>
                <a:gridCol w="629455"/>
                <a:gridCol w="559515"/>
                <a:gridCol w="629455"/>
                <a:gridCol w="559515"/>
                <a:gridCol w="559515"/>
                <a:gridCol w="559515"/>
                <a:gridCol w="5035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Fib(n)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1719620" y="4651756"/>
          <a:ext cx="595883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849"/>
                <a:gridCol w="629455"/>
                <a:gridCol w="629455"/>
                <a:gridCol w="559515"/>
                <a:gridCol w="629455"/>
                <a:gridCol w="559515"/>
                <a:gridCol w="559515"/>
                <a:gridCol w="559515"/>
                <a:gridCol w="5035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Fib(n)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1694599" y="5602478"/>
          <a:ext cx="595883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8849"/>
                <a:gridCol w="629455"/>
                <a:gridCol w="629455"/>
                <a:gridCol w="559515"/>
                <a:gridCol w="629455"/>
                <a:gridCol w="559515"/>
                <a:gridCol w="559515"/>
                <a:gridCol w="559515"/>
                <a:gridCol w="50356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Fib(n)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51"/>
    </mc:Choice>
    <mc:Fallback>
      <p:transition spd="slow" advTm="47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8" y="0"/>
            <a:ext cx="8229600" cy="792162"/>
          </a:xfrm>
        </p:spPr>
        <p:txBody>
          <a:bodyPr/>
          <a:lstStyle/>
          <a:p>
            <a:r>
              <a:rPr lang="en-US" dirty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92162"/>
            <a:ext cx="8229600" cy="5684838"/>
          </a:xfrm>
        </p:spPr>
        <p:txBody>
          <a:bodyPr>
            <a:normAutofit/>
          </a:bodyPr>
          <a:lstStyle/>
          <a:p>
            <a:r>
              <a:rPr lang="en-US" dirty="0"/>
              <a:t>Dynamic Programming Examples</a:t>
            </a:r>
            <a:endParaRPr lang="en-US" dirty="0"/>
          </a:p>
          <a:p>
            <a:pPr lvl="1"/>
            <a:r>
              <a:rPr lang="en-US" dirty="0"/>
              <a:t>Rod cutting (text)</a:t>
            </a:r>
            <a:endParaRPr lang="en-US" dirty="0"/>
          </a:p>
          <a:p>
            <a:pPr lvl="1"/>
            <a:r>
              <a:rPr lang="en-US" dirty="0"/>
              <a:t>Fibonacci number calculation</a:t>
            </a:r>
            <a:endParaRPr lang="en-US" dirty="0"/>
          </a:p>
          <a:p>
            <a:pPr lvl="1"/>
            <a:r>
              <a:rPr lang="en-US" dirty="0"/>
              <a:t>Coin changing</a:t>
            </a:r>
            <a:endParaRPr lang="en-US" dirty="0"/>
          </a:p>
          <a:p>
            <a:r>
              <a:rPr lang="en-US" dirty="0"/>
              <a:t>Dynamic Programming Properties</a:t>
            </a:r>
            <a:endParaRPr lang="en-US" dirty="0"/>
          </a:p>
          <a:p>
            <a:pPr lvl="1"/>
            <a:r>
              <a:rPr lang="en-US" dirty="0"/>
              <a:t>Optimal Substructure</a:t>
            </a:r>
            <a:endParaRPr lang="en-US" dirty="0"/>
          </a:p>
          <a:p>
            <a:pPr lvl="1"/>
            <a:r>
              <a:rPr lang="en-US" dirty="0"/>
              <a:t>Overlapping </a:t>
            </a:r>
            <a:r>
              <a:rPr lang="en-US" dirty="0" err="1"/>
              <a:t>Subproblems</a:t>
            </a:r>
            <a:endParaRPr lang="en-US" dirty="0"/>
          </a:p>
          <a:p>
            <a:r>
              <a:rPr lang="en-US" dirty="0"/>
              <a:t>More Dynamic Programming Examples</a:t>
            </a:r>
            <a:endParaRPr lang="en-US" dirty="0"/>
          </a:p>
          <a:p>
            <a:pPr lvl="1"/>
            <a:r>
              <a:rPr lang="en-US" dirty="0"/>
              <a:t>Edit Distance</a:t>
            </a:r>
            <a:endParaRPr lang="en-US" dirty="0"/>
          </a:p>
          <a:p>
            <a:pPr lvl="1"/>
            <a:r>
              <a:rPr lang="en-US" dirty="0"/>
              <a:t>Box stacking</a:t>
            </a:r>
            <a:endParaRPr lang="en-US" dirty="0"/>
          </a:p>
          <a:p>
            <a:pPr lvl="1"/>
            <a:r>
              <a:rPr lang="en-US" dirty="0"/>
              <a:t>Optimal BSTs </a:t>
            </a:r>
            <a:endParaRPr lang="en-US" dirty="0"/>
          </a:p>
          <a:p>
            <a:pPr lvl="1"/>
            <a:r>
              <a:rPr lang="en-US" dirty="0" err="1"/>
              <a:t>Bitonic</a:t>
            </a:r>
            <a:r>
              <a:rPr lang="en-US" dirty="0"/>
              <a:t> Tour for TSP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59"/>
    </mc:Choice>
    <mc:Fallback>
      <p:transition spd="slow" advTm="50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Fibonacci Number Top-Down Dynamic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Initialize </a:t>
            </a:r>
            <a:r>
              <a:rPr lang="en-US" sz="2000" i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fibAry</a:t>
            </a:r>
            <a:r>
              <a:rPr lang="en-US" sz="2000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 to {0,0,…,0} in main program</a:t>
            </a:r>
            <a:endParaRPr lang="en-US" sz="2000" i="1"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At the end of the method, </a:t>
            </a:r>
            <a:r>
              <a:rPr lang="en-US" sz="2000" i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fibAry</a:t>
            </a:r>
            <a:r>
              <a:rPr lang="en-US" sz="2000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will contain the Fibonacci numbers 0-n.</a:t>
            </a:r>
            <a:endParaRPr lang="en-US" sz="2000" i="1" dirty="0">
              <a:solidFill>
                <a:srgbClr val="008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Fib(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n,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[]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if ( ( n == 0 ) || ( n == 1 ) 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[n] = 1;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 if {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[n] != 0 )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[n];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else {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int f = Fib(n-1,fibAry) + Fib(n-2,fibAry);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[n] = f;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f;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Ink 3"/>
          <p:cNvSpPr/>
          <p:nvPr/>
        </p:nvSpPr>
        <p:spPr bwMode="auto">
          <a:xfrm>
            <a:off x="488160" y="1213920"/>
            <a:ext cx="7241400" cy="29898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8479"/>
    </mc:Choice>
    <mc:Fallback>
      <p:transition spd="slow" advTm="118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Fibonacci Number Bottom-Up Dynamic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Fib(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n ) {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// Initialize </a:t>
            </a:r>
            <a:r>
              <a:rPr lang="en-US" sz="2000" b="1" i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en-US" sz="2000" b="1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fibAry</a:t>
            </a:r>
            <a:r>
              <a:rPr lang="en-US" sz="2000" b="1" i="1" dirty="0">
                <a:solidFill>
                  <a:srgbClr val="008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[] to {0,0,….,0}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for (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j = 0; j &lt;= n;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j++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( ( j == 0 ) || ( j == 1 ) )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[j] = 1;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else 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[j] =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[j-1] +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[j-2];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return </a:t>
            </a:r>
            <a:r>
              <a:rPr lang="en-US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fibAry</a:t>
            </a: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[n];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Ink 3"/>
          <p:cNvSpPr/>
          <p:nvPr/>
        </p:nvSpPr>
        <p:spPr bwMode="auto">
          <a:xfrm>
            <a:off x="695880" y="1551240"/>
            <a:ext cx="6692040" cy="207504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45"/>
    </mc:Choice>
    <mc:Fallback>
      <p:transition spd="slow" advTm="23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Fibonacci Numbers:  Best Dynamic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Fibonacci numbers, the best dynamic program is bottom up.</a:t>
            </a:r>
            <a:endParaRPr lang="en-US" dirty="0"/>
          </a:p>
          <a:p>
            <a:r>
              <a:rPr lang="en-US" dirty="0"/>
              <a:t>Top-down DPs work best if you will need to calculate some, but not nearly all, of the smaller subproblems.</a:t>
            </a:r>
            <a:endParaRPr lang="en-US" dirty="0"/>
          </a:p>
          <a:p>
            <a:pPr lvl="1"/>
            <a:r>
              <a:rPr lang="en-US" dirty="0"/>
              <a:t>Coin changing is a good example of this.  </a:t>
            </a:r>
            <a:endParaRPr lang="en-US" dirty="0"/>
          </a:p>
          <a:p>
            <a:pPr lvl="1"/>
            <a:r>
              <a:rPr lang="en-US" dirty="0"/>
              <a:t>The number of coins is much less than the number of possible amounts of change.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64"/>
    </mc:Choice>
    <mc:Fallback>
      <p:transition spd="slow" advTm="62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Formulations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the hard part of dynamic programming is the recursive formulation.</a:t>
            </a:r>
            <a:endParaRPr lang="en-US" dirty="0"/>
          </a:p>
          <a:p>
            <a:r>
              <a:rPr lang="en-US" dirty="0"/>
              <a:t>Much of the non-programming work in the class will revolve around getting the correct recursive formulations.</a:t>
            </a:r>
            <a:endParaRPr lang="en-US" dirty="0"/>
          </a:p>
          <a:p>
            <a:r>
              <a:rPr lang="en-US" dirty="0"/>
              <a:t>That does not mean that converting the recursion into code is easy!</a:t>
            </a:r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721800" y="1588680"/>
            <a:ext cx="6741000" cy="118800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90"/>
    </mc:Choice>
    <mc:Fallback>
      <p:transition spd="slow" advTm="36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Recursive Formulation - Rod Cutting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the price of an uncut rod of length </a:t>
            </a:r>
            <a:r>
              <a:rPr lang="en-US" i="1" dirty="0"/>
              <a:t>n</a:t>
            </a:r>
            <a:r>
              <a:rPr lang="en-US" dirty="0"/>
              <a:t> is </a:t>
            </a:r>
            <a:r>
              <a:rPr lang="en-US" i="1" dirty="0" err="1"/>
              <a:t>p</a:t>
            </a:r>
            <a:r>
              <a:rPr lang="en-US" i="1" baseline="-25000" dirty="0" err="1"/>
              <a:t>n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Then the optimal revenue </a:t>
            </a:r>
            <a:r>
              <a:rPr lang="en-US" i="1" dirty="0" err="1"/>
              <a:t>r</a:t>
            </a:r>
            <a:r>
              <a:rPr lang="en-US" i="1" baseline="-25000" dirty="0" err="1"/>
              <a:t>n</a:t>
            </a:r>
            <a:r>
              <a:rPr lang="en-US" dirty="0"/>
              <a:t> from cutting up a rod of length </a:t>
            </a:r>
            <a:r>
              <a:rPr lang="en-US" i="1" dirty="0"/>
              <a:t>n</a:t>
            </a:r>
            <a:r>
              <a:rPr lang="en-US" dirty="0"/>
              <a:t> is:</a:t>
            </a:r>
            <a:endParaRPr lang="en-US" dirty="0"/>
          </a:p>
          <a:p>
            <a:r>
              <a:rPr lang="en-US" i="1" dirty="0" err="1"/>
              <a:t>r</a:t>
            </a:r>
            <a:r>
              <a:rPr lang="en-US" i="1" baseline="-25000" dirty="0" err="1"/>
              <a:t>n</a:t>
            </a:r>
            <a:r>
              <a:rPr lang="en-US" dirty="0"/>
              <a:t> = max( </a:t>
            </a:r>
            <a:r>
              <a:rPr lang="en-US" i="1" dirty="0" err="1"/>
              <a:t>p</a:t>
            </a:r>
            <a:r>
              <a:rPr lang="en-US" i="1" baseline="-25000" dirty="0" err="1"/>
              <a:t>n</a:t>
            </a:r>
            <a:r>
              <a:rPr lang="en-US" dirty="0"/>
              <a:t>, </a:t>
            </a:r>
            <a:r>
              <a:rPr lang="en-US" i="1" dirty="0"/>
              <a:t>p</a:t>
            </a:r>
            <a:r>
              <a:rPr lang="en-US" i="1" baseline="-25000" dirty="0"/>
              <a:t>1</a:t>
            </a:r>
            <a:r>
              <a:rPr lang="en-US" i="1" dirty="0"/>
              <a:t>+r</a:t>
            </a:r>
            <a:r>
              <a:rPr lang="en-US" i="1" baseline="-25000" dirty="0"/>
              <a:t>n-1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i="1" baseline="-25000" dirty="0"/>
              <a:t>2</a:t>
            </a:r>
            <a:r>
              <a:rPr lang="en-US" i="1" dirty="0"/>
              <a:t>+r</a:t>
            </a:r>
            <a:r>
              <a:rPr lang="en-US" i="1" baseline="-25000" dirty="0"/>
              <a:t>n-2</a:t>
            </a:r>
            <a:r>
              <a:rPr lang="en-US" dirty="0"/>
              <a:t>, …, </a:t>
            </a:r>
            <a:r>
              <a:rPr lang="en-US" i="1" dirty="0"/>
              <a:t>r</a:t>
            </a:r>
            <a:r>
              <a:rPr lang="en-US" i="1" baseline="-25000" dirty="0"/>
              <a:t>n-1</a:t>
            </a:r>
            <a:r>
              <a:rPr lang="en-US" i="1" dirty="0"/>
              <a:t>+p</a:t>
            </a:r>
            <a:r>
              <a:rPr lang="en-US" i="1" baseline="-25000" dirty="0"/>
              <a:t>1</a:t>
            </a:r>
            <a:r>
              <a:rPr lang="en-US" dirty="0"/>
              <a:t>) ,  1 </a:t>
            </a:r>
            <a:r>
              <a:rPr lang="en-US" dirty="0">
                <a:sym typeface="Symbol" panose="05050102010706020507"/>
              </a:rPr>
              <a:t>  </a:t>
            </a:r>
            <a:r>
              <a:rPr lang="en-US" dirty="0" err="1">
                <a:sym typeface="Symbol" panose="05050102010706020507"/>
              </a:rPr>
              <a:t>i</a:t>
            </a:r>
            <a:r>
              <a:rPr lang="en-US" dirty="0">
                <a:sym typeface="Symbol" panose="05050102010706020507"/>
              </a:rPr>
              <a:t>  n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2787480" y="1360800"/>
            <a:ext cx="5520600" cy="159948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637"/>
    </mc:Choice>
    <mc:Fallback>
      <p:transition spd="slow" advTm="926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Cleaner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err="1"/>
              <a:t>r</a:t>
            </a:r>
            <a:r>
              <a:rPr lang="en-US" i="1" baseline="-25000" dirty="0" err="1"/>
              <a:t>n</a:t>
            </a:r>
            <a:r>
              <a:rPr lang="en-US" dirty="0"/>
              <a:t> = max( </a:t>
            </a:r>
            <a:r>
              <a:rPr lang="en-US" i="1" dirty="0" err="1"/>
              <a:t>p</a:t>
            </a:r>
            <a:r>
              <a:rPr lang="en-US" i="1" baseline="-25000" dirty="0" err="1"/>
              <a:t>n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i="1" baseline="-25000" dirty="0"/>
              <a:t>1</a:t>
            </a:r>
            <a:r>
              <a:rPr lang="en-US" i="1" dirty="0"/>
              <a:t>+r</a:t>
            </a:r>
            <a:r>
              <a:rPr lang="en-US" i="1" baseline="-25000" dirty="0"/>
              <a:t>n-1</a:t>
            </a:r>
            <a:r>
              <a:rPr lang="en-US" dirty="0"/>
              <a:t>, </a:t>
            </a:r>
            <a:r>
              <a:rPr lang="en-US" i="1" dirty="0"/>
              <a:t>r</a:t>
            </a:r>
            <a:r>
              <a:rPr lang="en-US" i="1" baseline="-25000" dirty="0"/>
              <a:t>2</a:t>
            </a:r>
            <a:r>
              <a:rPr lang="en-US" i="1" dirty="0"/>
              <a:t>+r</a:t>
            </a:r>
            <a:r>
              <a:rPr lang="en-US" i="1" baseline="-25000" dirty="0"/>
              <a:t>n-2</a:t>
            </a:r>
            <a:r>
              <a:rPr lang="en-US" dirty="0"/>
              <a:t>, …, </a:t>
            </a:r>
            <a:r>
              <a:rPr lang="en-US" i="1" dirty="0"/>
              <a:t>r</a:t>
            </a:r>
            <a:r>
              <a:rPr lang="en-US" i="1" baseline="-25000" dirty="0"/>
              <a:t>n-1</a:t>
            </a:r>
            <a:r>
              <a:rPr lang="en-US" i="1" dirty="0"/>
              <a:t>+r</a:t>
            </a:r>
            <a:r>
              <a:rPr lang="en-US" i="1" baseline="-25000" dirty="0"/>
              <a:t>1</a:t>
            </a:r>
            <a:r>
              <a:rPr lang="en-US" dirty="0"/>
              <a:t>) ,  1 </a:t>
            </a:r>
            <a:r>
              <a:rPr lang="en-US" dirty="0">
                <a:sym typeface="Symbol" panose="05050102010706020507"/>
              </a:rPr>
              <a:t>  </a:t>
            </a:r>
            <a:r>
              <a:rPr lang="en-US" dirty="0" err="1">
                <a:sym typeface="Symbol" panose="05050102010706020507"/>
              </a:rPr>
              <a:t>i</a:t>
            </a:r>
            <a:r>
              <a:rPr lang="en-US" dirty="0">
                <a:sym typeface="Symbol" panose="05050102010706020507"/>
              </a:rPr>
              <a:t>  n</a:t>
            </a:r>
            <a:endParaRPr lang="en-US" dirty="0"/>
          </a:p>
          <a:p>
            <a:r>
              <a:rPr lang="en-US" dirty="0"/>
              <a:t>It doesn’t matter whether you cut from the left or right end.</a:t>
            </a:r>
            <a:endParaRPr lang="en-US" dirty="0"/>
          </a:p>
          <a:p>
            <a:r>
              <a:rPr lang="en-US" dirty="0"/>
              <a:t>So cut off a piece of length </a:t>
            </a:r>
            <a:r>
              <a:rPr lang="en-US" i="1" dirty="0" err="1"/>
              <a:t>i</a:t>
            </a:r>
            <a:r>
              <a:rPr lang="en-US" dirty="0"/>
              <a:t> at the left, then </a:t>
            </a:r>
            <a:endParaRPr lang="en-US" dirty="0"/>
          </a:p>
          <a:p>
            <a:r>
              <a:rPr lang="en-US" i="1" dirty="0" err="1"/>
              <a:t>r</a:t>
            </a:r>
            <a:r>
              <a:rPr lang="en-US" i="1" baseline="-25000" dirty="0" err="1"/>
              <a:t>n</a:t>
            </a:r>
            <a:r>
              <a:rPr lang="en-US" dirty="0"/>
              <a:t> = max(</a:t>
            </a:r>
            <a:r>
              <a:rPr lang="en-US" i="1" dirty="0"/>
              <a:t>p</a:t>
            </a:r>
            <a:r>
              <a:rPr lang="en-US" i="1" baseline="-25000" dirty="0"/>
              <a:t>i</a:t>
            </a:r>
            <a:r>
              <a:rPr lang="en-US" dirty="0"/>
              <a:t> + </a:t>
            </a:r>
            <a:r>
              <a:rPr lang="en-US" i="1" dirty="0" err="1"/>
              <a:t>r</a:t>
            </a:r>
            <a:r>
              <a:rPr lang="en-US" i="1" baseline="-25000" dirty="0" err="1"/>
              <a:t>n-i</a:t>
            </a:r>
            <a:r>
              <a:rPr lang="en-US" dirty="0"/>
              <a:t>), 1 </a:t>
            </a:r>
            <a:r>
              <a:rPr lang="en-US" dirty="0">
                <a:sym typeface="Symbol" panose="05050102010706020507"/>
              </a:rPr>
              <a:t>  </a:t>
            </a:r>
            <a:r>
              <a:rPr lang="en-US" dirty="0" err="1">
                <a:sym typeface="Symbol" panose="05050102010706020507"/>
              </a:rPr>
              <a:t>i</a:t>
            </a:r>
            <a:r>
              <a:rPr lang="en-US" dirty="0">
                <a:sym typeface="Symbol" panose="05050102010706020507"/>
              </a:rPr>
              <a:t>  n</a:t>
            </a:r>
            <a:endParaRPr lang="en-US" dirty="0">
              <a:sym typeface="Symbol" panose="05050102010706020507"/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Ink 3"/>
          <p:cNvSpPr/>
          <p:nvPr/>
        </p:nvSpPr>
        <p:spPr bwMode="auto">
          <a:xfrm>
            <a:off x="2205360" y="1431720"/>
            <a:ext cx="2594160" cy="1978560"/>
          </a:xfrm>
          <a:prstGeom prst="rect">
            <a:avLst/>
          </a:prstGeom>
        </p:spPr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071"/>
    </mc:Choice>
    <mc:Fallback>
      <p:transition spd="slow" advTm="74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Strategies We Cover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Divide &amp; Conquer (previous)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2 . Dynamic Programming (now)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3. Greedy Algorithms (next)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407"/>
    </mc:Choice>
    <mc:Fallback>
      <p:transition spd="slow" advTm="35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Remember:  Divide-and-Conquer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Divide and conquer was useful when we had a problem that could be divided up into </a:t>
            </a:r>
            <a:r>
              <a:rPr lang="en-US" dirty="0" err="1"/>
              <a:t>subproblems</a:t>
            </a:r>
            <a:r>
              <a:rPr lang="en-US" dirty="0"/>
              <a:t> such that</a:t>
            </a: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dirty="0" err="1"/>
              <a:t>subproblems</a:t>
            </a:r>
            <a:r>
              <a:rPr lang="en-US" dirty="0"/>
              <a:t> were disjoint</a:t>
            </a:r>
            <a:endParaRPr lang="en-US" dirty="0"/>
          </a:p>
          <a:p>
            <a:pPr lvl="1"/>
            <a:r>
              <a:rPr lang="en-US" dirty="0"/>
              <a:t>The solution to the problem was the solution to one of the </a:t>
            </a:r>
            <a:r>
              <a:rPr lang="en-US" dirty="0" err="1"/>
              <a:t>subproblems</a:t>
            </a:r>
            <a:r>
              <a:rPr lang="en-US" dirty="0"/>
              <a:t>, or a step-by-step buildup of solutions to the </a:t>
            </a:r>
            <a:r>
              <a:rPr lang="en-US" dirty="0" err="1"/>
              <a:t>subproblems</a:t>
            </a:r>
            <a:r>
              <a:rPr lang="en-US" dirty="0"/>
              <a:t>, starting with the smallest ones.</a:t>
            </a:r>
            <a:endParaRPr lang="en-US" dirty="0"/>
          </a:p>
          <a:p>
            <a:r>
              <a:rPr lang="en-US" dirty="0"/>
              <a:t>Normally, divide-and-conquer works when there is one solution to a problem.</a:t>
            </a:r>
            <a:endParaRPr lang="en-US" dirty="0"/>
          </a:p>
          <a:p>
            <a:r>
              <a:rPr lang="en-US" dirty="0"/>
              <a:t>If you’re doing recursion, you never make the same recursive call twice.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60"/>
    </mc:Choice>
    <mc:Fallback>
      <p:transition spd="slow" advTm="42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Disjointness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Subproblems</a:t>
            </a:r>
            <a:r>
              <a:rPr lang="en-US" dirty="0"/>
              <a:t> are not always disjoint. </a:t>
            </a:r>
            <a:endParaRPr lang="en-US" dirty="0"/>
          </a:p>
          <a:p>
            <a:r>
              <a:rPr lang="en-US" dirty="0"/>
              <a:t>Dynamic Programming is one powerful technique for dealing with some such problems.  </a:t>
            </a:r>
            <a:endParaRPr lang="en-US" dirty="0"/>
          </a:p>
          <a:p>
            <a:pPr lvl="1"/>
            <a:r>
              <a:rPr lang="en-US" dirty="0"/>
              <a:t>Especially when there are many solutions but the goal is to find the optimal solution.</a:t>
            </a:r>
            <a:endParaRPr lang="en-US" dirty="0"/>
          </a:p>
          <a:p>
            <a:r>
              <a:rPr lang="en-US" dirty="0"/>
              <a:t>It yields polynomial time algorithms (often)</a:t>
            </a:r>
            <a:endParaRPr lang="en-US" dirty="0"/>
          </a:p>
          <a:p>
            <a:pPr lvl="1"/>
            <a:r>
              <a:rPr lang="en-US" dirty="0"/>
              <a:t>Often these are just “brute force” algorithms in which you can cleverly prune unused portions.</a:t>
            </a:r>
            <a:endParaRPr lang="en-US" dirty="0"/>
          </a:p>
          <a:p>
            <a:r>
              <a:rPr lang="en-US" dirty="0"/>
              <a:t>Dynamic Programming works when problems have:</a:t>
            </a:r>
            <a:endParaRPr lang="en-US" dirty="0"/>
          </a:p>
          <a:p>
            <a:pPr lvl="1"/>
            <a:r>
              <a:rPr lang="en-US" dirty="0"/>
              <a:t>Overlapping subproblems, and</a:t>
            </a:r>
            <a:endParaRPr lang="en-US" dirty="0"/>
          </a:p>
          <a:p>
            <a:pPr lvl="1"/>
            <a:r>
              <a:rPr lang="en-US" dirty="0"/>
              <a:t>Optimal substructure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135"/>
    </mc:Choice>
    <mc:Fallback>
      <p:transition spd="slow" advTm="71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429" y="46038"/>
            <a:ext cx="8229600" cy="792162"/>
          </a:xfrm>
        </p:spPr>
        <p:txBody>
          <a:bodyPr/>
          <a:lstStyle/>
          <a:p>
            <a:r>
              <a:rPr lang="en-US" dirty="0"/>
              <a:t>Problem intro:  Rod Cutting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084" y="1152764"/>
            <a:ext cx="8229600" cy="4830763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manufacture long rods that can be cut into different shapes by 10</a:t>
            </a:r>
            <a:r>
              <a:rPr lang="en-US" baseline="30000" dirty="0"/>
              <a:t>th</a:t>
            </a:r>
            <a:r>
              <a:rPr lang="en-US" dirty="0"/>
              <a:t>s.  The selling price of each length of rod is given in the following table:</a:t>
            </a:r>
            <a:endParaRPr lang="en-US" dirty="0"/>
          </a:p>
          <a:p>
            <a:pPr lvl="1"/>
            <a:r>
              <a:rPr lang="en-US" dirty="0"/>
              <a:t>Slightly different from textbook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C:\Users\steinmi\Documents\20163-Fa15\ICS340\Diagrams\rod.gif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2" y="859316"/>
            <a:ext cx="4600575" cy="140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81084" y="4343400"/>
          <a:ext cx="8001004" cy="126936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7364"/>
                <a:gridCol w="727364"/>
                <a:gridCol w="727364"/>
                <a:gridCol w="727364"/>
                <a:gridCol w="727364"/>
                <a:gridCol w="727364"/>
                <a:gridCol w="727364"/>
                <a:gridCol w="727364"/>
                <a:gridCol w="727364"/>
                <a:gridCol w="727364"/>
                <a:gridCol w="727364"/>
              </a:tblGrid>
              <a:tr h="355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length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355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price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  <a:tr h="3556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unit price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2.25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2.83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2.43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2.67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/>
                        </a:rPr>
                        <a:t>2.5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/>
                      </a:endParaRPr>
                    </a:p>
                  </a:txBody>
                  <a:tcPr marL="9525" marR="9525" marT="9525" marB="0" anchor="b"/>
                </a:tc>
              </a:tr>
            </a:tbl>
          </a:graphicData>
        </a:graphic>
      </p:graphicFrame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23"/>
    </mc:Choice>
    <mc:Fallback>
      <p:transition spd="slow" advTm="470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intro:  Fibonacci Number Calculation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Fib(0) = 1</a:t>
            </a:r>
            <a:endParaRPr lang="en-US" dirty="0"/>
          </a:p>
          <a:p>
            <a:r>
              <a:rPr lang="en-US" dirty="0"/>
              <a:t>Fib(1) = 1</a:t>
            </a:r>
            <a:endParaRPr lang="en-US" dirty="0"/>
          </a:p>
          <a:p>
            <a:r>
              <a:rPr lang="en-US" dirty="0"/>
              <a:t>Fib(n) = Fib(n-1) + Fib(n-2), n &gt; 1</a:t>
            </a:r>
            <a:endParaRPr lang="en-US" dirty="0"/>
          </a:p>
          <a:p>
            <a:r>
              <a:rPr lang="en-US" dirty="0"/>
              <a:t>Note that the obvious algorithm here is recursive.</a:t>
            </a:r>
            <a:endParaRPr lang="en-US" dirty="0"/>
          </a:p>
          <a:p>
            <a:r>
              <a:rPr lang="en-US" dirty="0"/>
              <a:t>But we can speed it up by using Dynamic Programming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953"/>
    </mc:Choice>
    <mc:Fallback>
      <p:transition spd="slow" advTm="31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intro:  Coin Changing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you want to figure out the smallest number of coins that are necessary to make exact change.</a:t>
            </a:r>
            <a:endParaRPr lang="en-US" dirty="0"/>
          </a:p>
          <a:p>
            <a:pPr lvl="1"/>
            <a:r>
              <a:rPr lang="en-US" dirty="0"/>
              <a:t>To make it simpler, let’s assume that we only want to make change up to one dollar (or British pound or Euro or whatever).</a:t>
            </a:r>
            <a:endParaRPr lang="en-US" dirty="0"/>
          </a:p>
          <a:p>
            <a:pPr lvl="1"/>
            <a:r>
              <a:rPr lang="en-US" dirty="0"/>
              <a:t>Yes, this means that the maximum problem size is so small that a brute force algorithm would be fine, but it illustrates our point well.</a:t>
            </a:r>
            <a:endParaRPr lang="en-US" dirty="0"/>
          </a:p>
          <a:p>
            <a:pPr marL="0" indent="0">
              <a:buNone/>
            </a:pPr>
            <a:endParaRPr lang="en-US" i="1" dirty="0">
              <a:solidFill>
                <a:srgbClr val="FF0000"/>
              </a:solidFill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34"/>
    </mc:Choice>
    <mc:Fallback>
      <p:transition spd="slow" advTm="58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Contrast:  Greedy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“quick and dirty” algorithms for rod cutting and coin changing called “greedy” algorithms.</a:t>
            </a:r>
            <a:endParaRPr lang="en-US" dirty="0"/>
          </a:p>
          <a:p>
            <a:r>
              <a:rPr lang="en-US" dirty="0"/>
              <a:t>Greedy algorithms solve a problem by </a:t>
            </a:r>
            <a:endParaRPr lang="en-US" dirty="0"/>
          </a:p>
          <a:p>
            <a:pPr lvl="1"/>
            <a:r>
              <a:rPr lang="en-US" dirty="0"/>
              <a:t>Taking the “obvious” first step,</a:t>
            </a:r>
            <a:endParaRPr lang="en-US" dirty="0"/>
          </a:p>
          <a:p>
            <a:pPr lvl="1"/>
            <a:r>
              <a:rPr lang="en-US" dirty="0"/>
              <a:t>Considering the problem remaining after that first step</a:t>
            </a:r>
            <a:endParaRPr lang="en-US" dirty="0"/>
          </a:p>
          <a:p>
            <a:pPr lvl="1"/>
            <a:r>
              <a:rPr lang="en-US" dirty="0"/>
              <a:t>Taking the “obvious” first step of the smaller problem</a:t>
            </a:r>
            <a:endParaRPr lang="en-US" dirty="0"/>
          </a:p>
          <a:p>
            <a:pPr lvl="1"/>
            <a:r>
              <a:rPr lang="en-US" dirty="0"/>
              <a:t>Etc.</a:t>
            </a:r>
            <a:endParaRPr lang="en-US" dirty="0"/>
          </a:p>
          <a:p>
            <a:r>
              <a:rPr lang="en-US" dirty="0"/>
              <a:t>It can work well, it’s fast, but it’s not always optimal.</a:t>
            </a:r>
            <a:endParaRPr lang="en-US" dirty="0"/>
          </a:p>
          <a:p>
            <a:r>
              <a:rPr lang="en-US" dirty="0"/>
              <a:t>We will discuss Greedy Algorithms after discussing Dynamic Programming.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27"/>
    </mc:Choice>
    <mc:Fallback>
      <p:transition spd="slow" advTm="746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7586</Words>
  <Application>WPS Presentation</Application>
  <PresentationFormat>On-screen Show (4:3)</PresentationFormat>
  <Paragraphs>1367</Paragraphs>
  <Slides>25</Slides>
  <Notes>1</Notes>
  <HiddenSlides>0</HiddenSlides>
  <MMClips>75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8" baseType="lpstr">
      <vt:lpstr>Arial</vt:lpstr>
      <vt:lpstr>SimSun</vt:lpstr>
      <vt:lpstr>Wingdings</vt:lpstr>
      <vt:lpstr>Calibri</vt:lpstr>
      <vt:lpstr>Microsoft YaHei</vt:lpstr>
      <vt:lpstr>Arial Unicode MS</vt:lpstr>
      <vt:lpstr>Calibri</vt:lpstr>
      <vt:lpstr>Courier New</vt:lpstr>
      <vt:lpstr>Symbol</vt:lpstr>
      <vt:lpstr>Times New Roman</vt:lpstr>
      <vt:lpstr>Symbol</vt:lpstr>
      <vt:lpstr>Times New Roman</vt:lpstr>
      <vt:lpstr>Office Theme</vt:lpstr>
      <vt:lpstr>Data Structures and Algorithms: Dynamic Programming</vt:lpstr>
      <vt:lpstr>Overview</vt:lpstr>
      <vt:lpstr>Design Strategies We Cover</vt:lpstr>
      <vt:lpstr>Remember:  Divide-and-Conquer</vt:lpstr>
      <vt:lpstr>Disjointness</vt:lpstr>
      <vt:lpstr>Problem intro:  Rod Cutting</vt:lpstr>
      <vt:lpstr>Problem intro:  Fibonacci Number Calculation</vt:lpstr>
      <vt:lpstr>Problem intro:  Coin Changing</vt:lpstr>
      <vt:lpstr>Contrast:  Greedy Algorithms</vt:lpstr>
      <vt:lpstr>Greedy Rod Cutting</vt:lpstr>
      <vt:lpstr>Optimal Rod Cutting</vt:lpstr>
      <vt:lpstr>Brute Force Rod Cutting</vt:lpstr>
      <vt:lpstr>Rod Cutting - Approach</vt:lpstr>
      <vt:lpstr>Recursive Formulation - Fibonacci Numbers</vt:lpstr>
      <vt:lpstr>Dynamic Solution</vt:lpstr>
      <vt:lpstr>Subproblem Graphs</vt:lpstr>
      <vt:lpstr>Brute Force Fibonacci Number Program</vt:lpstr>
      <vt:lpstr>Speeding Up The Recursion</vt:lpstr>
      <vt:lpstr>Bottom up – Fibonacci numbers </vt:lpstr>
      <vt:lpstr>Fibonacci Number Top-Down Dynamic Program</vt:lpstr>
      <vt:lpstr>Fibonacci Number Bottom-Up Dynamic Program</vt:lpstr>
      <vt:lpstr>Fibonacci Numbers:  Best Dynamic Program</vt:lpstr>
      <vt:lpstr>Recursive Formulations</vt:lpstr>
      <vt:lpstr>Recursive Formulation - Rod Cutting</vt:lpstr>
      <vt:lpstr>Cleaner Formulation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203</cp:revision>
  <dcterms:created xsi:type="dcterms:W3CDTF">2015-02-02T20:26:00Z</dcterms:created>
  <dcterms:modified xsi:type="dcterms:W3CDTF">2021-05-07T03:39:15Z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